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36"/>
  </p:notesMasterIdLst>
  <p:sldIdLst>
    <p:sldId id="1448943342" r:id="rId3"/>
    <p:sldId id="2377" r:id="rId4"/>
    <p:sldId id="257" r:id="rId5"/>
    <p:sldId id="4209" r:id="rId6"/>
    <p:sldId id="289" r:id="rId7"/>
    <p:sldId id="4208" r:id="rId8"/>
    <p:sldId id="4210" r:id="rId9"/>
    <p:sldId id="290" r:id="rId10"/>
    <p:sldId id="295" r:id="rId11"/>
    <p:sldId id="296" r:id="rId12"/>
    <p:sldId id="4211" r:id="rId13"/>
    <p:sldId id="291" r:id="rId14"/>
    <p:sldId id="297" r:id="rId15"/>
    <p:sldId id="298" r:id="rId16"/>
    <p:sldId id="299" r:id="rId17"/>
    <p:sldId id="4212" r:id="rId18"/>
    <p:sldId id="292" r:id="rId19"/>
    <p:sldId id="4215" r:id="rId20"/>
    <p:sldId id="4216" r:id="rId21"/>
    <p:sldId id="4213" r:id="rId22"/>
    <p:sldId id="293" r:id="rId23"/>
    <p:sldId id="308" r:id="rId24"/>
    <p:sldId id="309" r:id="rId25"/>
    <p:sldId id="310" r:id="rId26"/>
    <p:sldId id="294" r:id="rId27"/>
    <p:sldId id="306" r:id="rId28"/>
    <p:sldId id="4214" r:id="rId29"/>
    <p:sldId id="300" r:id="rId30"/>
    <p:sldId id="301" r:id="rId31"/>
    <p:sldId id="302" r:id="rId32"/>
    <p:sldId id="303" r:id="rId33"/>
    <p:sldId id="304" r:id="rId34"/>
    <p:sldId id="305" r:id="rId35"/>
  </p:sldIdLst>
  <p:sldSz cx="12192000" cy="6858000"/>
  <p:notesSz cx="6858000" cy="9144000"/>
  <p:embeddedFontLst>
    <p:embeddedFont>
      <p:font typeface="Avenir" panose="02000503020000020003" pitchFamily="2" charset="0"/>
      <p:regular r:id="rId37"/>
      <p:italic r:id="rId38"/>
    </p:embeddedFont>
    <p:embeddedFont>
      <p:font typeface="Avenir Book" panose="02000503020000020003" pitchFamily="2" charset="0"/>
      <p:regular r:id="rId39"/>
      <p:italic r:id="rId40"/>
    </p:embeddedFont>
    <p:embeddedFont>
      <p:font typeface="Trebuchet MS" panose="020B0703020202090204" pitchFamily="34" charset="0"/>
      <p:regular r:id="rId41"/>
      <p:bold r:id="rId42"/>
      <p: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5" roundtripDataSignature="AMtx7mgRXHoFYbeM82vz7AfxdkCnAq1r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34"/>
    <p:restoredTop sz="94726"/>
  </p:normalViewPr>
  <p:slideViewPr>
    <p:cSldViewPr snapToGrid="0">
      <p:cViewPr varScale="1">
        <p:scale>
          <a:sx n="110" d="100"/>
          <a:sy n="110" d="100"/>
        </p:scale>
        <p:origin x="19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3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6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7.fntdata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2.fntdata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5.fntdata"/></Relationships>
</file>

<file path=ppt/media/image1.jpg>
</file>

<file path=ppt/media/image17.jpeg>
</file>

<file path=ppt/media/image3.jpeg>
</file>

<file path=ppt/media/image4.jpe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E89083-4CCA-BA46-9F2A-33AC8B9D4D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143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" name="Google Shape;13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64370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0649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1448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1539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90587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" name="Google Shape;13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8746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93382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42326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89736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" name="Google Shape;13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5862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" name="Google Shape;13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43598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82970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10429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63635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69334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0026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" name="Google Shape;13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07749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21819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99468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7781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Add a biological background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Mention SinglkeCellExperimemnt</a:t>
            </a:r>
            <a:endParaRPr/>
          </a:p>
        </p:txBody>
      </p:sp>
      <p:sp>
        <p:nvSpPr>
          <p:cNvPr id="138" name="Google Shape;13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11250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955142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62197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2108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5564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365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" name="Google Shape;13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623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278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67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4260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mergence_ppt.jpg">
            <a:extLst>
              <a:ext uri="{FF2B5EF4-FFF2-40B4-BE49-F238E27FC236}">
                <a16:creationId xmlns:a16="http://schemas.microsoft.com/office/drawing/2014/main" id="{C454653F-2AE3-0183-20B2-6A5C8CC266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3C119AD-11CA-0FDE-FEFC-3C5C8404FF2D}"/>
              </a:ext>
            </a:extLst>
          </p:cNvPr>
          <p:cNvSpPr/>
          <p:nvPr userDrawn="1"/>
        </p:nvSpPr>
        <p:spPr>
          <a:xfrm>
            <a:off x="0" y="914400"/>
            <a:ext cx="1219200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133C68"/>
              </a:solidFill>
            </a:endParaRPr>
          </a:p>
        </p:txBody>
      </p:sp>
      <p:sp>
        <p:nvSpPr>
          <p:cNvPr id="20" name="Google Shape;20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21" name="Google Shape;21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emergence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914400"/>
            <a:ext cx="1219200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133C68"/>
              </a:solidFill>
            </a:endParaRP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609608" y="914401"/>
            <a:ext cx="10972792" cy="5091288"/>
          </a:xfrm>
        </p:spPr>
        <p:txBody>
          <a:bodyPr anchor="t">
            <a:normAutofit/>
          </a:bodyPr>
          <a:lstStyle>
            <a:lvl1pPr marL="380990" indent="-380990" algn="l">
              <a:lnSpc>
                <a:spcPct val="100000"/>
              </a:lnSpc>
              <a:buFont typeface="Arial"/>
              <a:buChar char="•"/>
              <a:defRPr sz="1867" baseline="0">
                <a:solidFill>
                  <a:srgbClr val="185485"/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180624"/>
            <a:ext cx="10972800" cy="733777"/>
          </a:xfrm>
        </p:spPr>
        <p:txBody>
          <a:bodyPr>
            <a:normAutofit/>
          </a:bodyPr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64316" y="6356354"/>
            <a:ext cx="7863368" cy="365125"/>
          </a:xfrm>
          <a:prstGeom prst="rect">
            <a:avLst/>
          </a:prstGeom>
        </p:spPr>
        <p:txBody>
          <a:bodyPr/>
          <a:lstStyle>
            <a:lvl1pPr algn="ctr">
              <a:defRPr sz="1333">
                <a:solidFill>
                  <a:srgbClr val="133C68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3042" y="6356354"/>
            <a:ext cx="675759" cy="365125"/>
          </a:xfrm>
          <a:prstGeom prst="rect">
            <a:avLst/>
          </a:prstGeom>
        </p:spPr>
        <p:txBody>
          <a:bodyPr/>
          <a:lstStyle>
            <a:lvl1pPr algn="r">
              <a:defRPr sz="1333">
                <a:solidFill>
                  <a:srgbClr val="133C68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982F46DF-238F-F546-98B7-70B77862DA1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8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obj">
  <p:cSld name="OBJEC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mergence_ppt.jpg">
            <a:extLst>
              <a:ext uri="{FF2B5EF4-FFF2-40B4-BE49-F238E27FC236}">
                <a16:creationId xmlns:a16="http://schemas.microsoft.com/office/drawing/2014/main" id="{4EC7D0F3-D1AA-7028-B704-AEBE95829E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0BCD1F7-C8B0-DD6F-1CA5-F1D7F8EE7432}"/>
              </a:ext>
            </a:extLst>
          </p:cNvPr>
          <p:cNvSpPr/>
          <p:nvPr userDrawn="1"/>
        </p:nvSpPr>
        <p:spPr>
          <a:xfrm>
            <a:off x="0" y="914400"/>
            <a:ext cx="1219200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133C68"/>
              </a:solidFill>
            </a:endParaRPr>
          </a:p>
        </p:txBody>
      </p:sp>
      <p:sp>
        <p:nvSpPr>
          <p:cNvPr id="95" name="Google Shape;95;p37"/>
          <p:cNvSpPr txBox="1">
            <a:spLocks noGrp="1"/>
          </p:cNvSpPr>
          <p:nvPr>
            <p:ph type="title"/>
          </p:nvPr>
        </p:nvSpPr>
        <p:spPr>
          <a:xfrm>
            <a:off x="512689" y="210979"/>
            <a:ext cx="1106971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>
                <a:solidFill>
                  <a:srgbClr val="0070C0"/>
                </a:solidFill>
                <a:latin typeface="Avenir Book" panose="02000503020000020003" pitchFamily="2" charset="0"/>
                <a:ea typeface="Avenir Book" panose="02000503020000020003" pitchFamily="2" charset="0"/>
                <a:cs typeface="Avenir Book" panose="02000503020000020003" pitchFamily="2" charset="0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6" name="Google Shape;96;p37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7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0"/>
          <p:cNvSpPr txBox="1">
            <a:spLocks noGrp="1"/>
          </p:cNvSpPr>
          <p:nvPr>
            <p:ph type="ctrTitle"/>
          </p:nvPr>
        </p:nvSpPr>
        <p:spPr>
          <a:xfrm>
            <a:off x="561144" y="398779"/>
            <a:ext cx="5034280" cy="57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50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50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50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0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1"/>
          <p:cNvSpPr txBox="1">
            <a:spLocks noGrp="1"/>
          </p:cNvSpPr>
          <p:nvPr>
            <p:ph type="title"/>
          </p:nvPr>
        </p:nvSpPr>
        <p:spPr>
          <a:xfrm>
            <a:off x="561144" y="194563"/>
            <a:ext cx="11069711" cy="1059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1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1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51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51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51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mergence_ppt.jpg">
            <a:extLst>
              <a:ext uri="{FF2B5EF4-FFF2-40B4-BE49-F238E27FC236}">
                <a16:creationId xmlns:a16="http://schemas.microsoft.com/office/drawing/2014/main" id="{C454653F-2AE3-0183-20B2-6A5C8CC266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3C119AD-11CA-0FDE-FEFC-3C5C8404FF2D}"/>
              </a:ext>
            </a:extLst>
          </p:cNvPr>
          <p:cNvSpPr/>
          <p:nvPr userDrawn="1"/>
        </p:nvSpPr>
        <p:spPr>
          <a:xfrm>
            <a:off x="0" y="914400"/>
            <a:ext cx="1219200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133C68"/>
              </a:solidFill>
            </a:endParaRPr>
          </a:p>
        </p:txBody>
      </p:sp>
      <p:sp>
        <p:nvSpPr>
          <p:cNvPr id="20" name="Google Shape;20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21" name="Google Shape;21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70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4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4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4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4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4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4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4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mergence_ppt.jpg">
            <a:extLst>
              <a:ext uri="{FF2B5EF4-FFF2-40B4-BE49-F238E27FC236}">
                <a16:creationId xmlns:a16="http://schemas.microsoft.com/office/drawing/2014/main" id="{F7D03288-A36C-7143-6340-09879FB60F3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841F63-DD45-910F-DEB3-01B6E67670CF}"/>
              </a:ext>
            </a:extLst>
          </p:cNvPr>
          <p:cNvSpPr/>
          <p:nvPr userDrawn="1"/>
        </p:nvSpPr>
        <p:spPr>
          <a:xfrm>
            <a:off x="0" y="914400"/>
            <a:ext cx="1219200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133C68"/>
              </a:solidFill>
            </a:endParaRPr>
          </a:p>
        </p:txBody>
      </p:sp>
      <p:sp>
        <p:nvSpPr>
          <p:cNvPr id="10" name="Google Shape;10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mergence_ppt.jpg">
            <a:extLst>
              <a:ext uri="{FF2B5EF4-FFF2-40B4-BE49-F238E27FC236}">
                <a16:creationId xmlns:a16="http://schemas.microsoft.com/office/drawing/2014/main" id="{85A087DF-AB1B-8C1D-CA6B-19A8E26D1D8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F3AE186-CD8D-1901-AC39-3EEEA066ED19}"/>
              </a:ext>
            </a:extLst>
          </p:cNvPr>
          <p:cNvSpPr/>
          <p:nvPr userDrawn="1"/>
        </p:nvSpPr>
        <p:spPr>
          <a:xfrm>
            <a:off x="0" y="914400"/>
            <a:ext cx="1219200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133C68"/>
              </a:solidFill>
            </a:endParaRPr>
          </a:p>
        </p:txBody>
      </p:sp>
      <p:sp>
        <p:nvSpPr>
          <p:cNvPr id="89" name="Google Shape;89;p36"/>
          <p:cNvSpPr txBox="1">
            <a:spLocks noGrp="1"/>
          </p:cNvSpPr>
          <p:nvPr>
            <p:ph type="title"/>
          </p:nvPr>
        </p:nvSpPr>
        <p:spPr>
          <a:xfrm>
            <a:off x="561144" y="194563"/>
            <a:ext cx="11069711" cy="1059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36"/>
          <p:cNvSpPr txBox="1">
            <a:spLocks noGrp="1"/>
          </p:cNvSpPr>
          <p:nvPr>
            <p:ph type="body" idx="1"/>
          </p:nvPr>
        </p:nvSpPr>
        <p:spPr>
          <a:xfrm>
            <a:off x="732412" y="1412748"/>
            <a:ext cx="10510520" cy="138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36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36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36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5" r:id="rId2"/>
    <p:sldLayoutId id="2147483666" r:id="rId3"/>
    <p:sldLayoutId id="2147483668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3DD04-E1E5-66F7-9CC2-E30683EA7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034614"/>
            <a:ext cx="10972800" cy="2166763"/>
          </a:xfrm>
        </p:spPr>
        <p:txBody>
          <a:bodyPr>
            <a:noAutofit/>
          </a:bodyPr>
          <a:lstStyle/>
          <a:p>
            <a:pPr algn="ctr">
              <a:spcBef>
                <a:spcPts val="0"/>
              </a:spcBef>
              <a:tabLst>
                <a:tab pos="2971800" algn="ctr"/>
                <a:tab pos="5943600" algn="r"/>
              </a:tabLst>
            </a:pPr>
            <a:r>
              <a:rPr lang="en-US" sz="2000" b="1" kern="100" dirty="0">
                <a:solidFill>
                  <a:srgbClr val="020056"/>
                </a:solidFill>
                <a:effectLst/>
                <a:latin typeface="Calibri"/>
                <a:ea typeface="Aptos" panose="020B0004020202020204" pitchFamily="34" charset="0"/>
                <a:cs typeface="Calibri"/>
              </a:rPr>
              <a:t>2024 Single Cell Workship Colombia</a:t>
            </a:r>
            <a:br>
              <a:rPr lang="en-US" sz="20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</a:br>
            <a:br>
              <a:rPr lang="en-US" sz="36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</a:br>
            <a:r>
              <a:rPr lang="en-US" sz="3600" b="1" kern="100">
                <a:solidFill>
                  <a:srgbClr val="020056"/>
                </a:solidFill>
                <a:effectLst/>
                <a:latin typeface="Calibri"/>
                <a:ea typeface="Aptos" panose="020B0004020202020204" pitchFamily="34" charset="0"/>
                <a:cs typeface="Calibri"/>
              </a:rPr>
              <a:t>M</a:t>
            </a:r>
            <a:r>
              <a:rPr lang="en-US" sz="3600" b="1" kern="100">
                <a:solidFill>
                  <a:srgbClr val="020056"/>
                </a:solidFill>
                <a:latin typeface="Calibri"/>
                <a:ea typeface="Aptos" panose="020B0004020202020204" pitchFamily="34" charset="0"/>
                <a:cs typeface="Calibri"/>
              </a:rPr>
              <a:t>odule 4: Cell-Cell Communication</a:t>
            </a:r>
            <a:endParaRPr lang="en-US" sz="3600" kern="100" dirty="0">
              <a:solidFill>
                <a:srgbClr val="020056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97779C-AD0F-5A1D-02E3-8EA92BA07C2D}"/>
              </a:ext>
            </a:extLst>
          </p:cNvPr>
          <p:cNvSpPr/>
          <p:nvPr/>
        </p:nvSpPr>
        <p:spPr>
          <a:xfrm>
            <a:off x="0" y="6005689"/>
            <a:ext cx="2334126" cy="73377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7530F7D-3061-3BDA-483B-0E90113AF625}"/>
              </a:ext>
            </a:extLst>
          </p:cNvPr>
          <p:cNvSpPr txBox="1">
            <a:spLocks/>
          </p:cNvSpPr>
          <p:nvPr/>
        </p:nvSpPr>
        <p:spPr>
          <a:xfrm>
            <a:off x="4801857" y="5862433"/>
            <a:ext cx="2693225" cy="8338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0990" indent="-38099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Char char="•"/>
              <a:defRPr sz="1867" kern="1200" baseline="0">
                <a:solidFill>
                  <a:srgbClr val="185485"/>
                </a:solidFill>
                <a:latin typeface="+mn-lt"/>
                <a:ea typeface="+mn-ea"/>
                <a:cs typeface="+mn-cs"/>
              </a:defRPr>
            </a:lvl1pPr>
            <a:lvl2pPr marL="60958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133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6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6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92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6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750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6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7093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6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667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6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July 15-19th, 2024</a:t>
            </a:r>
          </a:p>
          <a:p>
            <a:pPr marL="0" indent="0" algn="ctr">
              <a:buFont typeface="Arial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Bogota, Colombia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F5F4E6-9C34-78D6-D301-7D36F15E1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787" y="4559223"/>
            <a:ext cx="4627637" cy="1145928"/>
          </a:xfrm>
          <a:prstGeom prst="rect">
            <a:avLst/>
          </a:prstGeom>
        </p:spPr>
      </p:pic>
      <p:pic>
        <p:nvPicPr>
          <p:cNvPr id="8" name="Picture 7" descr="A close-up of a logo&#10;&#10;Description automatically generated">
            <a:extLst>
              <a:ext uri="{FF2B5EF4-FFF2-40B4-BE49-F238E27FC236}">
                <a16:creationId xmlns:a16="http://schemas.microsoft.com/office/drawing/2014/main" id="{45D54B94-2B5A-8615-D19F-1E1511A8D9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463" y="3429000"/>
            <a:ext cx="3373821" cy="958829"/>
          </a:xfrm>
          <a:prstGeom prst="rect">
            <a:avLst/>
          </a:prstGeom>
        </p:spPr>
      </p:pic>
      <p:pic>
        <p:nvPicPr>
          <p:cNvPr id="9" name="Picture 2" descr="Universidad de los Andes Online Courses | Coursera">
            <a:extLst>
              <a:ext uri="{FF2B5EF4-FFF2-40B4-BE49-F238E27FC236}">
                <a16:creationId xmlns:a16="http://schemas.microsoft.com/office/drawing/2014/main" id="{0D3407DA-3F21-C85C-24E9-3332BCCCB2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08" b="25406"/>
          <a:stretch/>
        </p:blipFill>
        <p:spPr bwMode="auto">
          <a:xfrm>
            <a:off x="7114374" y="4446072"/>
            <a:ext cx="2286000" cy="118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81AAC3B-FD10-CB0E-133A-B8E3A1CF4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4011" y="3351646"/>
            <a:ext cx="3326280" cy="95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50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Browaeys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2020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B2589A-8A5B-CD0D-8119-36B71D1AB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823" y="1256250"/>
            <a:ext cx="8763451" cy="4283159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F194CC4-87AE-737C-4FA4-FAE76048F647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2660373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err="1"/>
              <a:t>NicheNet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clustering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ligand RNA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receptor RNA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target gene expression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" name="Todays talk">
            <a:extLst>
              <a:ext uri="{FF2B5EF4-FFF2-40B4-BE49-F238E27FC236}">
                <a16:creationId xmlns:a16="http://schemas.microsoft.com/office/drawing/2014/main" id="{F473B543-1FB2-386B-FD73-E42086E61460}"/>
              </a:ext>
            </a:extLst>
          </p:cNvPr>
          <p:cNvSpPr txBox="1">
            <a:spLocks/>
          </p:cNvSpPr>
          <p:nvPr/>
        </p:nvSpPr>
        <p:spPr>
          <a:xfrm>
            <a:off x="0" y="-18258"/>
            <a:ext cx="12112546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How is cell-cell communication reflected in </a:t>
            </a:r>
            <a:r>
              <a:rPr lang="en-US" sz="3200" dirty="0" err="1"/>
              <a:t>scRNA</a:t>
            </a:r>
            <a:r>
              <a:rPr lang="en-US" sz="3200" dirty="0"/>
              <a:t>-seq data?</a:t>
            </a:r>
          </a:p>
        </p:txBody>
      </p:sp>
    </p:spTree>
    <p:extLst>
      <p:ext uri="{BB962C8B-B14F-4D97-AF65-F5344CB8AC3E}">
        <p14:creationId xmlns:p14="http://schemas.microsoft.com/office/powerpoint/2010/main" val="2359495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838199" y="1345940"/>
            <a:ext cx="8215859" cy="4997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What is cell-cell communication?</a:t>
            </a:r>
          </a:p>
          <a:p>
            <a:pPr marL="533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How is cell-cell communication reflected in single-cell RNA-seq data?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b="1" dirty="0">
                <a:latin typeface="Avenir"/>
                <a:ea typeface="Avenir"/>
                <a:cs typeface="Avenir"/>
                <a:sym typeface="Avenir"/>
              </a:rPr>
              <a:t>Practical considerations for inference: databases, algorithms, implementations.</a:t>
            </a:r>
            <a:endParaRPr sz="2400" b="1" dirty="0"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Understanding cell state variation in single-cell RNA-seq analyses with cell-cell communication analyses.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Outlook: multicellular analyses &amp; spatial omics data.</a:t>
            </a: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sym typeface="Avenir"/>
              </a:rPr>
              <a:t>Presenting inferred cell-cell communication.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odays talk">
            <a:extLst>
              <a:ext uri="{FF2B5EF4-FFF2-40B4-BE49-F238E27FC236}">
                <a16:creationId xmlns:a16="http://schemas.microsoft.com/office/drawing/2014/main" id="{9BDDEFF3-F26F-C9ED-581D-3C7119EEDB6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Module 4 – cell-cell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939877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89DC972-10D6-94D1-AF13-BC59FE45F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823" y="1256250"/>
            <a:ext cx="8763451" cy="4283159"/>
          </a:xfrm>
          <a:prstGeom prst="rect">
            <a:avLst/>
          </a:prstGeom>
        </p:spPr>
      </p:pic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Armingol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C1DB0F-E8DF-6130-B625-15DFDBE71571}"/>
              </a:ext>
            </a:extLst>
          </p:cNvPr>
          <p:cNvSpPr/>
          <p:nvPr/>
        </p:nvSpPr>
        <p:spPr>
          <a:xfrm>
            <a:off x="5002247" y="1256250"/>
            <a:ext cx="7110299" cy="5122248"/>
          </a:xfrm>
          <a:prstGeom prst="rect">
            <a:avLst/>
          </a:prstGeom>
          <a:solidFill>
            <a:schemeClr val="bg1">
              <a:alpha val="8827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615EE6B-91CB-0A90-C62A-3CE010789557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2660373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err="1"/>
              <a:t>NicheNet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clustering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ligand RNA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receptor RNA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target gene expression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" name="Todays talk">
            <a:extLst>
              <a:ext uri="{FF2B5EF4-FFF2-40B4-BE49-F238E27FC236}">
                <a16:creationId xmlns:a16="http://schemas.microsoft.com/office/drawing/2014/main" id="{4DE3D04B-8255-B0C3-5AF0-C17903006C38}"/>
              </a:ext>
            </a:extLst>
          </p:cNvPr>
          <p:cNvSpPr txBox="1">
            <a:spLocks/>
          </p:cNvSpPr>
          <p:nvPr/>
        </p:nvSpPr>
        <p:spPr>
          <a:xfrm>
            <a:off x="2168387" y="78850"/>
            <a:ext cx="8274205" cy="8665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2800" dirty="0"/>
              <a:t>Practical considerations for inference: databases, algorithms, implementations.</a:t>
            </a:r>
          </a:p>
        </p:txBody>
      </p:sp>
    </p:spTree>
    <p:extLst>
      <p:ext uri="{BB962C8B-B14F-4D97-AF65-F5344CB8AC3E}">
        <p14:creationId xmlns:p14="http://schemas.microsoft.com/office/powerpoint/2010/main" val="3929164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Dimitrov  et al. 2022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784C2E-B7A1-A408-ED4F-B9423E386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8454" y="1427916"/>
            <a:ext cx="8460409" cy="467181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7DB2D13-35C5-1EA4-C916-D5F16FC7D25D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2660373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LIANA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comparison of methods / benchmark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" name="Todays talk">
            <a:extLst>
              <a:ext uri="{FF2B5EF4-FFF2-40B4-BE49-F238E27FC236}">
                <a16:creationId xmlns:a16="http://schemas.microsoft.com/office/drawing/2014/main" id="{3FC19812-5DB7-220B-C19C-6760CA094201}"/>
              </a:ext>
            </a:extLst>
          </p:cNvPr>
          <p:cNvSpPr txBox="1">
            <a:spLocks/>
          </p:cNvSpPr>
          <p:nvPr/>
        </p:nvSpPr>
        <p:spPr>
          <a:xfrm>
            <a:off x="2168387" y="78850"/>
            <a:ext cx="8274205" cy="8665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2800" dirty="0"/>
              <a:t>Practical considerations for inference: databases, algorithms, implementations.</a:t>
            </a:r>
          </a:p>
        </p:txBody>
      </p:sp>
    </p:spTree>
    <p:extLst>
      <p:ext uri="{BB962C8B-B14F-4D97-AF65-F5344CB8AC3E}">
        <p14:creationId xmlns:p14="http://schemas.microsoft.com/office/powerpoint/2010/main" val="194468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Türei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et al. 2020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7DB2D13-35C5-1EA4-C916-D5F16FC7D25D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2660373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LIANA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comparison of methods / benchmark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E3A7E6-F535-6CD3-7817-24C1CEF8F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0400" y="1203892"/>
            <a:ext cx="7533400" cy="5322744"/>
          </a:xfrm>
          <a:prstGeom prst="rect">
            <a:avLst/>
          </a:prstGeom>
        </p:spPr>
      </p:pic>
      <p:sp>
        <p:nvSpPr>
          <p:cNvPr id="3" name="Todays talk">
            <a:extLst>
              <a:ext uri="{FF2B5EF4-FFF2-40B4-BE49-F238E27FC236}">
                <a16:creationId xmlns:a16="http://schemas.microsoft.com/office/drawing/2014/main" id="{42A698F1-64FF-AFC2-2CB0-2F6951F59963}"/>
              </a:ext>
            </a:extLst>
          </p:cNvPr>
          <p:cNvSpPr txBox="1">
            <a:spLocks/>
          </p:cNvSpPr>
          <p:nvPr/>
        </p:nvSpPr>
        <p:spPr>
          <a:xfrm>
            <a:off x="2168387" y="78850"/>
            <a:ext cx="8274205" cy="8665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2800" dirty="0"/>
              <a:t>Practical considerations for inference: databases, algorithms, implementations.</a:t>
            </a:r>
          </a:p>
        </p:txBody>
      </p:sp>
    </p:spTree>
    <p:extLst>
      <p:ext uri="{BB962C8B-B14F-4D97-AF65-F5344CB8AC3E}">
        <p14:creationId xmlns:p14="http://schemas.microsoft.com/office/powerpoint/2010/main" val="2625783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Jin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7DB2D13-35C5-1EA4-C916-D5F16FC7D25D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2660373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Protein complexes.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comparison of methods / benchmark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ED8E62-1D8B-BE02-EB6B-B3F64AD05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874" y="1542291"/>
            <a:ext cx="6967990" cy="4634672"/>
          </a:xfrm>
          <a:prstGeom prst="rect">
            <a:avLst/>
          </a:prstGeom>
        </p:spPr>
      </p:pic>
      <p:sp>
        <p:nvSpPr>
          <p:cNvPr id="2" name="Todays talk">
            <a:extLst>
              <a:ext uri="{FF2B5EF4-FFF2-40B4-BE49-F238E27FC236}">
                <a16:creationId xmlns:a16="http://schemas.microsoft.com/office/drawing/2014/main" id="{5F4D56F9-D7EE-E5BB-3B1B-6B315E5FA383}"/>
              </a:ext>
            </a:extLst>
          </p:cNvPr>
          <p:cNvSpPr txBox="1">
            <a:spLocks/>
          </p:cNvSpPr>
          <p:nvPr/>
        </p:nvSpPr>
        <p:spPr>
          <a:xfrm>
            <a:off x="2168387" y="78850"/>
            <a:ext cx="8274205" cy="8665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2800" dirty="0"/>
              <a:t>Practical considerations for inference: databases, algorithms, implementations.</a:t>
            </a:r>
          </a:p>
        </p:txBody>
      </p:sp>
    </p:spTree>
    <p:extLst>
      <p:ext uri="{BB962C8B-B14F-4D97-AF65-F5344CB8AC3E}">
        <p14:creationId xmlns:p14="http://schemas.microsoft.com/office/powerpoint/2010/main" val="834283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838199" y="1345940"/>
            <a:ext cx="8215859" cy="4997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What is cell-cell communication?</a:t>
            </a:r>
          </a:p>
          <a:p>
            <a:pPr marL="533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How is cell-cell communication reflected in single-cell RNA-seq data?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Practical considerations for inference: databases, algorithms, implementations.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b="1" dirty="0">
                <a:latin typeface="Avenir"/>
                <a:ea typeface="Avenir"/>
                <a:cs typeface="Avenir"/>
                <a:sym typeface="Avenir"/>
              </a:rPr>
              <a:t>Understanding cell state variation in single-cell RNA-seq analyses with cell-cell communication analyses.</a:t>
            </a:r>
            <a:endParaRPr sz="2400" b="1" dirty="0">
              <a:latin typeface="Avenir"/>
              <a:ea typeface="Avenir"/>
              <a:cs typeface="Avenir"/>
              <a:sym typeface="Avenir"/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Outlook: multicellular analyses &amp; spatial omics data.</a:t>
            </a: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sym typeface="Avenir"/>
              </a:rPr>
              <a:t>Presenting inferred cell-cell communication.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odays talk">
            <a:extLst>
              <a:ext uri="{FF2B5EF4-FFF2-40B4-BE49-F238E27FC236}">
                <a16:creationId xmlns:a16="http://schemas.microsoft.com/office/drawing/2014/main" id="{3D6D33B8-6D56-CF53-6128-0CEFF55A100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Module 4 – cell-cell communication</a:t>
            </a:r>
          </a:p>
        </p:txBody>
      </p:sp>
    </p:spTree>
    <p:extLst>
      <p:ext uri="{BB962C8B-B14F-4D97-AF65-F5344CB8AC3E}">
        <p14:creationId xmlns:p14="http://schemas.microsoft.com/office/powerpoint/2010/main" val="1264841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Gideon  et al. 2023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3899C-20A1-4590-6845-2C1191F5F206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4055771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Question:</a:t>
            </a:r>
          </a:p>
          <a:p>
            <a:r>
              <a:rPr lang="en-US" sz="2000" dirty="0"/>
              <a:t>How do granuloma change over the course of tuberculosis progression in an NHP model?</a:t>
            </a:r>
          </a:p>
          <a:p>
            <a:endParaRPr lang="en-US" sz="2000" dirty="0"/>
          </a:p>
          <a:p>
            <a:r>
              <a:rPr lang="en-US" sz="2000" dirty="0">
                <a:sym typeface="Wingdings" pitchFamily="2" charset="2"/>
              </a:rPr>
              <a:t> </a:t>
            </a:r>
            <a:r>
              <a:rPr lang="en-US" sz="2000" dirty="0"/>
              <a:t>How are late arising granuloma different from early arising ones?</a:t>
            </a:r>
          </a:p>
        </p:txBody>
      </p:sp>
      <p:sp>
        <p:nvSpPr>
          <p:cNvPr id="2" name="Todays talk">
            <a:extLst>
              <a:ext uri="{FF2B5EF4-FFF2-40B4-BE49-F238E27FC236}">
                <a16:creationId xmlns:a16="http://schemas.microsoft.com/office/drawing/2014/main" id="{71CDE86C-EC5A-742F-EE62-9B1FE3E4EFF1}"/>
              </a:ext>
            </a:extLst>
          </p:cNvPr>
          <p:cNvSpPr txBox="1">
            <a:spLocks/>
          </p:cNvSpPr>
          <p:nvPr/>
        </p:nvSpPr>
        <p:spPr>
          <a:xfrm>
            <a:off x="1283088" y="54592"/>
            <a:ext cx="9625823" cy="8665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2800" dirty="0"/>
              <a:t>Understanding cell state variation in single-cell RNA-seq analyses with cell-cell communication analyses.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388FD4-8810-D07D-3AB6-AE7ADAE00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207" y="1387625"/>
            <a:ext cx="4638988" cy="463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45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Gideon  et al. 2023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3899C-20A1-4590-6845-2C1191F5F206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4055771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Question:</a:t>
            </a:r>
          </a:p>
          <a:p>
            <a:r>
              <a:rPr lang="en-US" sz="2000" dirty="0"/>
              <a:t>How do granuloma change over the course of tuberculosis progression in an NHP model?</a:t>
            </a:r>
          </a:p>
          <a:p>
            <a:endParaRPr lang="en-US" sz="2000" dirty="0"/>
          </a:p>
          <a:p>
            <a:r>
              <a:rPr lang="en-US" sz="2000" dirty="0">
                <a:sym typeface="Wingdings" pitchFamily="2" charset="2"/>
              </a:rPr>
              <a:t> </a:t>
            </a:r>
            <a:r>
              <a:rPr lang="en-US" sz="2000" dirty="0"/>
              <a:t>How are late arising granuloma different from early arising ones?</a:t>
            </a:r>
          </a:p>
        </p:txBody>
      </p:sp>
      <p:sp>
        <p:nvSpPr>
          <p:cNvPr id="2" name="Todays talk">
            <a:extLst>
              <a:ext uri="{FF2B5EF4-FFF2-40B4-BE49-F238E27FC236}">
                <a16:creationId xmlns:a16="http://schemas.microsoft.com/office/drawing/2014/main" id="{71CDE86C-EC5A-742F-EE62-9B1FE3E4EFF1}"/>
              </a:ext>
            </a:extLst>
          </p:cNvPr>
          <p:cNvSpPr txBox="1">
            <a:spLocks/>
          </p:cNvSpPr>
          <p:nvPr/>
        </p:nvSpPr>
        <p:spPr>
          <a:xfrm>
            <a:off x="1283088" y="54592"/>
            <a:ext cx="9625823" cy="8665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2800" dirty="0"/>
              <a:t>Understanding cell state variation in single-cell RNA-seq analyses with cell-cell communication analyses.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15C16D-0716-AF5C-7526-CEC73CAD4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151" y="1669625"/>
            <a:ext cx="6731894" cy="422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705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Gideon  et al. 2023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3899C-20A1-4590-6845-2C1191F5F206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4055771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Question:</a:t>
            </a:r>
          </a:p>
          <a:p>
            <a:r>
              <a:rPr lang="en-US" sz="2000" dirty="0"/>
              <a:t>How do granuloma change over the course of tuberculosis progression in an NHP model?</a:t>
            </a:r>
          </a:p>
          <a:p>
            <a:endParaRPr lang="en-US" sz="2000" dirty="0"/>
          </a:p>
          <a:p>
            <a:r>
              <a:rPr lang="en-US" sz="2000" dirty="0">
                <a:sym typeface="Wingdings" pitchFamily="2" charset="2"/>
              </a:rPr>
              <a:t> </a:t>
            </a:r>
            <a:r>
              <a:rPr lang="en-US" sz="2000" dirty="0"/>
              <a:t>How are late arising granuloma different from early arising ones?</a:t>
            </a:r>
          </a:p>
        </p:txBody>
      </p:sp>
      <p:sp>
        <p:nvSpPr>
          <p:cNvPr id="2" name="Todays talk">
            <a:extLst>
              <a:ext uri="{FF2B5EF4-FFF2-40B4-BE49-F238E27FC236}">
                <a16:creationId xmlns:a16="http://schemas.microsoft.com/office/drawing/2014/main" id="{71CDE86C-EC5A-742F-EE62-9B1FE3E4EFF1}"/>
              </a:ext>
            </a:extLst>
          </p:cNvPr>
          <p:cNvSpPr txBox="1">
            <a:spLocks/>
          </p:cNvSpPr>
          <p:nvPr/>
        </p:nvSpPr>
        <p:spPr>
          <a:xfrm>
            <a:off x="1283088" y="54592"/>
            <a:ext cx="9625823" cy="8665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2800" dirty="0"/>
              <a:t>Understanding cell state variation in single-cell RNA-seq analyses with cell-cell communication analyses.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FF7B98-02BA-731D-3361-6C14B9A9D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485" y="1092124"/>
            <a:ext cx="5158346" cy="529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05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odays talk">
            <a:extLst>
              <a:ext uri="{FF2B5EF4-FFF2-40B4-BE49-F238E27FC236}">
                <a16:creationId xmlns:a16="http://schemas.microsoft.com/office/drawing/2014/main" id="{F692615E-C9E6-4D47-B09E-901F8EA6588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Computational track schedule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05DDA63-E825-ECD2-CBEF-5BDE198A1A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876514"/>
              </p:ext>
            </p:extLst>
          </p:nvPr>
        </p:nvGraphicFramePr>
        <p:xfrm>
          <a:off x="735496" y="1232451"/>
          <a:ext cx="10618304" cy="439309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354376">
                  <a:extLst>
                    <a:ext uri="{9D8B030D-6E8A-4147-A177-3AD203B41FA5}">
                      <a16:colId xmlns:a16="http://schemas.microsoft.com/office/drawing/2014/main" val="2524126227"/>
                    </a:ext>
                  </a:extLst>
                </a:gridCol>
                <a:gridCol w="4631964">
                  <a:extLst>
                    <a:ext uri="{9D8B030D-6E8A-4147-A177-3AD203B41FA5}">
                      <a16:colId xmlns:a16="http://schemas.microsoft.com/office/drawing/2014/main" val="1671282188"/>
                    </a:ext>
                  </a:extLst>
                </a:gridCol>
                <a:gridCol w="4631964">
                  <a:extLst>
                    <a:ext uri="{9D8B030D-6E8A-4147-A177-3AD203B41FA5}">
                      <a16:colId xmlns:a16="http://schemas.microsoft.com/office/drawing/2014/main" val="3630538084"/>
                    </a:ext>
                  </a:extLst>
                </a:gridCol>
              </a:tblGrid>
              <a:tr h="732183">
                <a:tc>
                  <a:txBody>
                    <a:bodyPr/>
                    <a:lstStyle/>
                    <a:p>
                      <a:pPr rtl="0" fontAlgn="b"/>
                      <a:endParaRPr lang="en-US" sz="18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Beginner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Advanced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6409014"/>
                  </a:ext>
                </a:extLst>
              </a:tr>
              <a:tr h="73218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Monday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Preprocessing/QC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Data integration/cell type annotation/DE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726407"/>
                  </a:ext>
                </a:extLst>
              </a:tr>
              <a:tr h="73218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Tuesday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Clustering/DE/data integration/cell type annotation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multi-omics/DA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1795544"/>
                  </a:ext>
                </a:extLst>
              </a:tr>
              <a:tr h="73218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Wednesday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TCR/BCR/CITE-Seq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8130068"/>
                  </a:ext>
                </a:extLst>
              </a:tr>
              <a:tr h="73218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Thursday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Trajectory inference/cell-cell communication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938663"/>
                  </a:ext>
                </a:extLst>
              </a:tr>
              <a:tr h="73218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Friday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800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project/presentation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359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04572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838199" y="1345940"/>
            <a:ext cx="8215859" cy="4997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What is cell-cell communication?</a:t>
            </a:r>
          </a:p>
          <a:p>
            <a:pPr marL="533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How is cell-cell communication reflected in single-cell RNA-seq data?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Practical considerations for inference: databases, algorithms, implementations.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Understanding cell state variation in single-cell RNA-seq analyses with cell-cell communication analyses.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b="1" dirty="0">
                <a:latin typeface="Avenir"/>
                <a:ea typeface="Avenir"/>
                <a:cs typeface="Avenir"/>
                <a:sym typeface="Avenir"/>
              </a:rPr>
              <a:t>Outlook: multicellular analyses &amp; spatial omics data.</a:t>
            </a: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endParaRPr lang="en-US" sz="2400" dirty="0">
              <a:latin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sym typeface="Avenir"/>
              </a:rPr>
              <a:t>Presenting inferred cell-cell communication.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odays talk">
            <a:extLst>
              <a:ext uri="{FF2B5EF4-FFF2-40B4-BE49-F238E27FC236}">
                <a16:creationId xmlns:a16="http://schemas.microsoft.com/office/drawing/2014/main" id="{971BE183-D3B7-47C1-A5A2-27451D737CD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Module 4 – cell-cell communication</a:t>
            </a:r>
          </a:p>
        </p:txBody>
      </p:sp>
    </p:spTree>
    <p:extLst>
      <p:ext uri="{BB962C8B-B14F-4D97-AF65-F5344CB8AC3E}">
        <p14:creationId xmlns:p14="http://schemas.microsoft.com/office/powerpoint/2010/main" val="4141786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7460975" y="6555438"/>
            <a:ext cx="4651572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Jerby-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Arnon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2022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CDC11C-3A02-6827-6DE2-1A3B9F353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1439" y="1126371"/>
            <a:ext cx="5417378" cy="5311845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FF0A078-6F52-1101-21DB-1488565BF043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3124199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endParaRPr lang="en-US" sz="2000" dirty="0"/>
          </a:p>
          <a:p>
            <a:pPr algn="just"/>
            <a:r>
              <a:rPr lang="en-US" sz="2000" dirty="0"/>
              <a:t>There are other computational methods to capture effects that derive from interactions between cells that are not strictly cell-cell communication inference methods. Often, these are factorizations per cell type: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DIALOGUE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/>
              <a:t>scITD</a:t>
            </a: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MOFA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…</a:t>
            </a:r>
          </a:p>
        </p:txBody>
      </p:sp>
      <p:sp>
        <p:nvSpPr>
          <p:cNvPr id="3" name="Todays talk">
            <a:extLst>
              <a:ext uri="{FF2B5EF4-FFF2-40B4-BE49-F238E27FC236}">
                <a16:creationId xmlns:a16="http://schemas.microsoft.com/office/drawing/2014/main" id="{353A7A39-4177-E915-55AD-E78B4C686E5C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Outlook: multicellular analyses</a:t>
            </a:r>
          </a:p>
        </p:txBody>
      </p:sp>
    </p:spTree>
    <p:extLst>
      <p:ext uri="{BB962C8B-B14F-4D97-AF65-F5344CB8AC3E}">
        <p14:creationId xmlns:p14="http://schemas.microsoft.com/office/powerpoint/2010/main" val="22753313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7460975" y="6555438"/>
            <a:ext cx="4651572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Jerby-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Arnon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2022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3899C-20A1-4590-6845-2C1191F5F206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3124199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endParaRPr lang="en-US" sz="2000" dirty="0"/>
          </a:p>
          <a:p>
            <a:pPr algn="just"/>
            <a:r>
              <a:rPr lang="en-US" sz="2000" dirty="0"/>
              <a:t>There are other computational methods to capture effects that derive from interactions between cells that are not strictly cell-cell communication inference methods. Often, these are factorizations per cell type: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DIALOGUE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/>
              <a:t>scITD</a:t>
            </a: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MOFA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86FFCF-3A70-1284-EF10-1F7807F997D5}"/>
              </a:ext>
            </a:extLst>
          </p:cNvPr>
          <p:cNvSpPr txBox="1"/>
          <p:nvPr/>
        </p:nvSpPr>
        <p:spPr>
          <a:xfrm>
            <a:off x="1113183" y="443947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026FA3-CF31-2E98-5E14-76D93A5AC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121" y="2145515"/>
            <a:ext cx="7887110" cy="3271850"/>
          </a:xfrm>
          <a:prstGeom prst="rect">
            <a:avLst/>
          </a:prstGeom>
        </p:spPr>
      </p:pic>
      <p:sp>
        <p:nvSpPr>
          <p:cNvPr id="5" name="Todays talk">
            <a:extLst>
              <a:ext uri="{FF2B5EF4-FFF2-40B4-BE49-F238E27FC236}">
                <a16:creationId xmlns:a16="http://schemas.microsoft.com/office/drawing/2014/main" id="{B63F32A9-F892-80BE-DE0F-29A63FB3221A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Outlook: multicellular analyses</a:t>
            </a:r>
          </a:p>
        </p:txBody>
      </p:sp>
    </p:spTree>
    <p:extLst>
      <p:ext uri="{BB962C8B-B14F-4D97-AF65-F5344CB8AC3E}">
        <p14:creationId xmlns:p14="http://schemas.microsoft.com/office/powerpoint/2010/main" val="4199324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7460975" y="6555438"/>
            <a:ext cx="4651572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Mitchell et al. 2022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3899C-20A1-4590-6845-2C1191F5F206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3124199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endParaRPr lang="en-US" sz="2000" dirty="0"/>
          </a:p>
          <a:p>
            <a:pPr algn="just"/>
            <a:r>
              <a:rPr lang="en-US" sz="2000" dirty="0"/>
              <a:t>There are other computational methods to capture effects that derive from interactions between cells that are not strictly cell-cell communication inference methods. Often, these are factorizations per cell type: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DIALOGUE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/>
              <a:t>scITD</a:t>
            </a: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MOFA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86FFCF-3A70-1284-EF10-1F7807F997D5}"/>
              </a:ext>
            </a:extLst>
          </p:cNvPr>
          <p:cNvSpPr txBox="1"/>
          <p:nvPr/>
        </p:nvSpPr>
        <p:spPr>
          <a:xfrm>
            <a:off x="1113183" y="443947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520B8-D712-3093-4EA5-94D67BB15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718" y="2385391"/>
            <a:ext cx="8174263" cy="2361864"/>
          </a:xfrm>
          <a:prstGeom prst="rect">
            <a:avLst/>
          </a:prstGeom>
        </p:spPr>
      </p:pic>
      <p:sp>
        <p:nvSpPr>
          <p:cNvPr id="5" name="Todays talk">
            <a:extLst>
              <a:ext uri="{FF2B5EF4-FFF2-40B4-BE49-F238E27FC236}">
                <a16:creationId xmlns:a16="http://schemas.microsoft.com/office/drawing/2014/main" id="{57B8AA08-AF61-6BE5-3BB7-26588CBC414C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Outlook: multicellular analyses</a:t>
            </a:r>
          </a:p>
        </p:txBody>
      </p:sp>
    </p:spTree>
    <p:extLst>
      <p:ext uri="{BB962C8B-B14F-4D97-AF65-F5344CB8AC3E}">
        <p14:creationId xmlns:p14="http://schemas.microsoft.com/office/powerpoint/2010/main" val="1525996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7460975" y="6555438"/>
            <a:ext cx="4651572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Ramirez Flores et al. 2023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3899C-20A1-4590-6845-2C1191F5F206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3124199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endParaRPr lang="en-US" sz="2000" dirty="0"/>
          </a:p>
          <a:p>
            <a:pPr algn="just"/>
            <a:r>
              <a:rPr lang="en-US" sz="2000" dirty="0"/>
              <a:t>There are other computational methods to capture effects that derive from interactions between cells that are not strictly cell-cell communication inference methods. Often, these are factorizations per cell type: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DIALOGUE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/>
              <a:t>scITD</a:t>
            </a: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MOFA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86FFCF-3A70-1284-EF10-1F7807F997D5}"/>
              </a:ext>
            </a:extLst>
          </p:cNvPr>
          <p:cNvSpPr txBox="1"/>
          <p:nvPr/>
        </p:nvSpPr>
        <p:spPr>
          <a:xfrm>
            <a:off x="1113183" y="443947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A179E0-5282-2D67-7BBD-37F022740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340" y="1390602"/>
            <a:ext cx="4923459" cy="4820350"/>
          </a:xfrm>
          <a:prstGeom prst="rect">
            <a:avLst/>
          </a:prstGeom>
        </p:spPr>
      </p:pic>
      <p:sp>
        <p:nvSpPr>
          <p:cNvPr id="6" name="Todays talk">
            <a:extLst>
              <a:ext uri="{FF2B5EF4-FFF2-40B4-BE49-F238E27FC236}">
                <a16:creationId xmlns:a16="http://schemas.microsoft.com/office/drawing/2014/main" id="{1E9A7595-BC64-7FB3-6C2D-AA9FE4DFBD61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Outlook: multicellular analyses</a:t>
            </a:r>
          </a:p>
        </p:txBody>
      </p:sp>
    </p:spTree>
    <p:extLst>
      <p:ext uri="{BB962C8B-B14F-4D97-AF65-F5344CB8AC3E}">
        <p14:creationId xmlns:p14="http://schemas.microsoft.com/office/powerpoint/2010/main" val="14195007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Almet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3899C-20A1-4590-6845-2C1191F5F206}"/>
              </a:ext>
            </a:extLst>
          </p:cNvPr>
          <p:cNvSpPr txBox="1">
            <a:spLocks/>
          </p:cNvSpPr>
          <p:nvPr/>
        </p:nvSpPr>
        <p:spPr>
          <a:xfrm>
            <a:off x="983975" y="1387625"/>
            <a:ext cx="3627782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Spatial localization of cells constrains sets of cells in tissue that can feasibly exchange chemical or physical signals.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7417FC-1B3C-DA02-043D-B647457D4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404" y="1085667"/>
            <a:ext cx="6696212" cy="5393254"/>
          </a:xfrm>
          <a:prstGeom prst="rect">
            <a:avLst/>
          </a:prstGeom>
        </p:spPr>
      </p:pic>
      <p:sp>
        <p:nvSpPr>
          <p:cNvPr id="5" name="Todays talk">
            <a:extLst>
              <a:ext uri="{FF2B5EF4-FFF2-40B4-BE49-F238E27FC236}">
                <a16:creationId xmlns:a16="http://schemas.microsoft.com/office/drawing/2014/main" id="{68D42947-0EA9-2C76-C263-832721428F22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Outlook: spatial omics data.</a:t>
            </a:r>
          </a:p>
        </p:txBody>
      </p:sp>
    </p:spTree>
    <p:extLst>
      <p:ext uri="{BB962C8B-B14F-4D97-AF65-F5344CB8AC3E}">
        <p14:creationId xmlns:p14="http://schemas.microsoft.com/office/powerpoint/2010/main" val="4162184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Palla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2022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3899C-20A1-4590-6845-2C1191F5F206}"/>
              </a:ext>
            </a:extLst>
          </p:cNvPr>
          <p:cNvSpPr txBox="1">
            <a:spLocks/>
          </p:cNvSpPr>
          <p:nvPr/>
        </p:nvSpPr>
        <p:spPr>
          <a:xfrm>
            <a:off x="983975" y="1387625"/>
            <a:ext cx="3627782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Spatial localization of cells constrains sets of cells in tissue that can feasibly exchange chemical or physical signals.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20CD43-92E5-1221-BA29-67D46D863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220" y="1172245"/>
            <a:ext cx="5623805" cy="5356982"/>
          </a:xfrm>
          <a:prstGeom prst="rect">
            <a:avLst/>
          </a:prstGeom>
        </p:spPr>
      </p:pic>
      <p:sp>
        <p:nvSpPr>
          <p:cNvPr id="4" name="Todays talk">
            <a:extLst>
              <a:ext uri="{FF2B5EF4-FFF2-40B4-BE49-F238E27FC236}">
                <a16:creationId xmlns:a16="http://schemas.microsoft.com/office/drawing/2014/main" id="{88021A8D-8E2D-E489-A131-C1EE3D7866F8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Outlook: spatial omics data.</a:t>
            </a:r>
          </a:p>
        </p:txBody>
      </p:sp>
    </p:spTree>
    <p:extLst>
      <p:ext uri="{BB962C8B-B14F-4D97-AF65-F5344CB8AC3E}">
        <p14:creationId xmlns:p14="http://schemas.microsoft.com/office/powerpoint/2010/main" val="1165347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838199" y="1345940"/>
            <a:ext cx="8215859" cy="4997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What is cell-cell communication?</a:t>
            </a:r>
          </a:p>
          <a:p>
            <a:pPr marL="533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How is cell-cell communication reflected in single-cell RNA-seq data?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Practical considerations for inference: databases, algorithms, implementations.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Understanding cell state variation in single-cell RNA-seq analyses with cell-cell communication analyses.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Outlook: multicellular analyses &amp; spatial omics data.</a:t>
            </a: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endParaRPr lang="en-US" sz="2400" dirty="0">
              <a:latin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b="1" dirty="0">
                <a:latin typeface="Avenir"/>
                <a:sym typeface="Avenir"/>
              </a:rPr>
              <a:t>Presenting inferred cell-cell communication.</a:t>
            </a:r>
            <a:endParaRPr b="1"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odays talk">
            <a:extLst>
              <a:ext uri="{FF2B5EF4-FFF2-40B4-BE49-F238E27FC236}">
                <a16:creationId xmlns:a16="http://schemas.microsoft.com/office/drawing/2014/main" id="{7BE1BC58-B1CD-8B80-0A5E-68B097D2F65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Module 4 – cell-cell communication</a:t>
            </a:r>
          </a:p>
        </p:txBody>
      </p:sp>
    </p:spTree>
    <p:extLst>
      <p:ext uri="{BB962C8B-B14F-4D97-AF65-F5344CB8AC3E}">
        <p14:creationId xmlns:p14="http://schemas.microsoft.com/office/powerpoint/2010/main" val="40793715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Almet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3A864-D453-E9E7-F389-CB145F6C8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666" y="990826"/>
            <a:ext cx="5376609" cy="55829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8E9E15-4400-D988-11B4-0FBDCC076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204" y="1424794"/>
            <a:ext cx="3580848" cy="4008412"/>
          </a:xfrm>
          <a:prstGeom prst="rect">
            <a:avLst/>
          </a:prstGeom>
        </p:spPr>
      </p:pic>
      <p:sp>
        <p:nvSpPr>
          <p:cNvPr id="3" name="Todays talk">
            <a:extLst>
              <a:ext uri="{FF2B5EF4-FFF2-40B4-BE49-F238E27FC236}">
                <a16:creationId xmlns:a16="http://schemas.microsoft.com/office/drawing/2014/main" id="{B7AE33D9-6B44-FA87-76BA-97B3BCF97948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Presenting inferred cell-cell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983362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Almet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3A864-D453-E9E7-F389-CB145F6C8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666" y="990826"/>
            <a:ext cx="5376609" cy="55829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5F4431-8C8A-358B-3BDB-5B06B9AB8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737" y="1524000"/>
            <a:ext cx="4018788" cy="4606149"/>
          </a:xfrm>
          <a:prstGeom prst="rect">
            <a:avLst/>
          </a:prstGeom>
        </p:spPr>
      </p:pic>
      <p:sp>
        <p:nvSpPr>
          <p:cNvPr id="4" name="Todays talk">
            <a:extLst>
              <a:ext uri="{FF2B5EF4-FFF2-40B4-BE49-F238E27FC236}">
                <a16:creationId xmlns:a16="http://schemas.microsoft.com/office/drawing/2014/main" id="{01305840-D521-2E1D-BA65-C57CCCA202CC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Presenting inferred cell-cell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3185643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838199" y="1345940"/>
            <a:ext cx="8215859" cy="4997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latin typeface="Avenir"/>
                <a:ea typeface="Avenir"/>
                <a:cs typeface="Avenir"/>
                <a:sym typeface="Avenir"/>
              </a:rPr>
              <a:t>What is cell-cell communication?</a:t>
            </a:r>
          </a:p>
          <a:p>
            <a:pPr marL="533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latin typeface="Avenir"/>
                <a:ea typeface="Avenir"/>
                <a:cs typeface="Avenir"/>
                <a:sym typeface="Avenir"/>
              </a:rPr>
              <a:t>How is cell-cell communication reflected in single-cell RNA-seq data?</a:t>
            </a:r>
            <a:endParaRPr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latin typeface="Avenir"/>
                <a:ea typeface="Avenir"/>
                <a:cs typeface="Avenir"/>
                <a:sym typeface="Avenir"/>
              </a:rPr>
              <a:t>Practical considerations for inference: databases, algorithms, implementations.</a:t>
            </a: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latin typeface="Avenir"/>
                <a:ea typeface="Avenir"/>
                <a:cs typeface="Avenir"/>
                <a:sym typeface="Avenir"/>
              </a:rPr>
              <a:t>Understanding cell state variation in single-cell RNA-seq analyses with cell-cell communication analyses.</a:t>
            </a: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latin typeface="Avenir"/>
                <a:ea typeface="Avenir"/>
                <a:cs typeface="Avenir"/>
                <a:sym typeface="Avenir"/>
              </a:rPr>
              <a:t>Outlook: multicellular analyses &amp; spatial omics data.</a:t>
            </a: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endParaRPr lang="en-US" sz="2400" dirty="0">
              <a:latin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latin typeface="Avenir"/>
                <a:sym typeface="Avenir"/>
              </a:rPr>
              <a:t>Presenting inferred cell-cell communication.</a:t>
            </a:r>
            <a:endParaRPr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Todays talk">
            <a:extLst>
              <a:ext uri="{FF2B5EF4-FFF2-40B4-BE49-F238E27FC236}">
                <a16:creationId xmlns:a16="http://schemas.microsoft.com/office/drawing/2014/main" id="{0F2811E8-1E76-CE9C-1721-4EEED219F2B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Module 4 – cell-cell communication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Almet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3A864-D453-E9E7-F389-CB145F6C8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666" y="990826"/>
            <a:ext cx="5376609" cy="55829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F368AD-92BB-F803-D65A-52C6F73188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954" y="1609599"/>
            <a:ext cx="4994381" cy="4526158"/>
          </a:xfrm>
          <a:prstGeom prst="rect">
            <a:avLst/>
          </a:prstGeom>
        </p:spPr>
      </p:pic>
      <p:sp>
        <p:nvSpPr>
          <p:cNvPr id="4" name="Todays talk">
            <a:extLst>
              <a:ext uri="{FF2B5EF4-FFF2-40B4-BE49-F238E27FC236}">
                <a16:creationId xmlns:a16="http://schemas.microsoft.com/office/drawing/2014/main" id="{95C803CC-2A39-EF22-2718-78C9B7F89027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Presenting inferred cell-cell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3247927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Almet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3A864-D453-E9E7-F389-CB145F6C8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666" y="990826"/>
            <a:ext cx="5376609" cy="55829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11DAFD-A8B5-F8BB-2AB9-B97B6DBBB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351" y="1995629"/>
            <a:ext cx="6234044" cy="3117022"/>
          </a:xfrm>
          <a:prstGeom prst="rect">
            <a:avLst/>
          </a:prstGeom>
        </p:spPr>
      </p:pic>
      <p:sp>
        <p:nvSpPr>
          <p:cNvPr id="4" name="Todays talk">
            <a:extLst>
              <a:ext uri="{FF2B5EF4-FFF2-40B4-BE49-F238E27FC236}">
                <a16:creationId xmlns:a16="http://schemas.microsoft.com/office/drawing/2014/main" id="{F76EABDB-D334-FDF7-7745-00D257EE9DCA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Presenting inferred cell-cell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38333082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Almet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3A864-D453-E9E7-F389-CB145F6C8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666" y="990826"/>
            <a:ext cx="5376609" cy="55829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8E9E15-4400-D988-11B4-0FBDCC076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204" y="1424794"/>
            <a:ext cx="3580848" cy="4008412"/>
          </a:xfrm>
          <a:prstGeom prst="rect">
            <a:avLst/>
          </a:prstGeom>
        </p:spPr>
      </p:pic>
      <p:sp>
        <p:nvSpPr>
          <p:cNvPr id="3" name="Todays talk">
            <a:extLst>
              <a:ext uri="{FF2B5EF4-FFF2-40B4-BE49-F238E27FC236}">
                <a16:creationId xmlns:a16="http://schemas.microsoft.com/office/drawing/2014/main" id="{321551F2-A4A7-A9D9-A282-44A7ABF40F81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Presenting inferred cell-cell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11178461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Almet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3A864-D453-E9E7-F389-CB145F6C8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666" y="990826"/>
            <a:ext cx="5376609" cy="55829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D3F7DF-80BC-CE5B-A179-BD2DC2B4E8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444" y="1560996"/>
            <a:ext cx="4672891" cy="4738246"/>
          </a:xfrm>
          <a:prstGeom prst="rect">
            <a:avLst/>
          </a:prstGeom>
        </p:spPr>
      </p:pic>
      <p:sp>
        <p:nvSpPr>
          <p:cNvPr id="4" name="Todays talk">
            <a:extLst>
              <a:ext uri="{FF2B5EF4-FFF2-40B4-BE49-F238E27FC236}">
                <a16:creationId xmlns:a16="http://schemas.microsoft.com/office/drawing/2014/main" id="{FF2903C5-81F5-894D-BC81-E0EAC18B5F83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Presenting inferred cell-cell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1099628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838199" y="1345940"/>
            <a:ext cx="8215859" cy="4997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b="1" dirty="0">
                <a:latin typeface="Avenir"/>
                <a:ea typeface="Avenir"/>
                <a:cs typeface="Avenir"/>
                <a:sym typeface="Avenir"/>
              </a:rPr>
              <a:t>What is cell-cell communication?</a:t>
            </a:r>
          </a:p>
          <a:p>
            <a:pPr marL="533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How is cell-cell communication reflected in single-cell RNA-seq data?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Practical considerations for inference: databases, algorithms, implementations.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Understanding cell state variation in single-cell RNA-seq analyses with cell-cell communication analyses.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Outlook: multicellular analyses &amp; spatial omics data.</a:t>
            </a: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sym typeface="Avenir"/>
              </a:rPr>
              <a:t>Presenting inferred cell-cell communication.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odays talk">
            <a:extLst>
              <a:ext uri="{FF2B5EF4-FFF2-40B4-BE49-F238E27FC236}">
                <a16:creationId xmlns:a16="http://schemas.microsoft.com/office/drawing/2014/main" id="{91B311CB-DECB-B4D3-D5B7-88B0A8AB71B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Module 4 – cell-cell communication</a:t>
            </a:r>
          </a:p>
        </p:txBody>
      </p:sp>
    </p:spTree>
    <p:extLst>
      <p:ext uri="{BB962C8B-B14F-4D97-AF65-F5344CB8AC3E}">
        <p14:creationId xmlns:p14="http://schemas.microsoft.com/office/powerpoint/2010/main" val="1439996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Armingol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ED5137-ADF9-8934-4AA9-01622B3F7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840" y="943209"/>
            <a:ext cx="5015195" cy="5254014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42AB773-26B4-F43B-DA25-BA0A797E5F07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5257800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Modes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autocrine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paracrine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juxtacrine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Endocrine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/>
              <a:t>Messages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ligands (membrane-bound, diffusive)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metabolites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mechanic signals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…</a:t>
            </a:r>
          </a:p>
        </p:txBody>
      </p:sp>
      <p:sp>
        <p:nvSpPr>
          <p:cNvPr id="7" name="Todays talk">
            <a:extLst>
              <a:ext uri="{FF2B5EF4-FFF2-40B4-BE49-F238E27FC236}">
                <a16:creationId xmlns:a16="http://schemas.microsoft.com/office/drawing/2014/main" id="{C185F0E5-2D53-5829-2D70-1E7FB2E43119}"/>
              </a:ext>
            </a:extLst>
          </p:cNvPr>
          <p:cNvSpPr txBox="1">
            <a:spLocks/>
          </p:cNvSpPr>
          <p:nvPr/>
        </p:nvSpPr>
        <p:spPr>
          <a:xfrm>
            <a:off x="837965" y="-18258"/>
            <a:ext cx="1051025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What is cell-cell communication on a molecular level?</a:t>
            </a:r>
          </a:p>
        </p:txBody>
      </p:sp>
    </p:spTree>
    <p:extLst>
      <p:ext uri="{BB962C8B-B14F-4D97-AF65-F5344CB8AC3E}">
        <p14:creationId xmlns:p14="http://schemas.microsoft.com/office/powerpoint/2010/main" val="1037225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Armingol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3899C-20A1-4590-6845-2C1191F5F206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5257800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Function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coordination of cells in developing tissues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maintain </a:t>
            </a:r>
            <a:r>
              <a:rPr lang="en-US" sz="2000" dirty="0" err="1"/>
              <a:t>homeostatis</a:t>
            </a:r>
            <a:r>
              <a:rPr lang="en-US" sz="2000" dirty="0"/>
              <a:t> in tissues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act on disease queues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F6BEE7-95B1-8A8A-B530-AFD94E295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207" y="1256250"/>
            <a:ext cx="5854235" cy="5046754"/>
          </a:xfrm>
          <a:prstGeom prst="rect">
            <a:avLst/>
          </a:prstGeom>
        </p:spPr>
      </p:pic>
      <p:sp>
        <p:nvSpPr>
          <p:cNvPr id="6" name="Todays talk">
            <a:extLst>
              <a:ext uri="{FF2B5EF4-FFF2-40B4-BE49-F238E27FC236}">
                <a16:creationId xmlns:a16="http://schemas.microsoft.com/office/drawing/2014/main" id="{14827127-6C9A-53C2-3E69-4D4869BBCEE7}"/>
              </a:ext>
            </a:extLst>
          </p:cNvPr>
          <p:cNvSpPr txBox="1">
            <a:spLocks/>
          </p:cNvSpPr>
          <p:nvPr/>
        </p:nvSpPr>
        <p:spPr>
          <a:xfrm>
            <a:off x="838201" y="1"/>
            <a:ext cx="10510250" cy="10038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Cell-cell communication in physiology</a:t>
            </a:r>
          </a:p>
        </p:txBody>
      </p:sp>
    </p:spTree>
    <p:extLst>
      <p:ext uri="{BB962C8B-B14F-4D97-AF65-F5344CB8AC3E}">
        <p14:creationId xmlns:p14="http://schemas.microsoft.com/office/powerpoint/2010/main" val="1441895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838199" y="1345940"/>
            <a:ext cx="8215859" cy="4997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What is cell-cell communication?</a:t>
            </a:r>
          </a:p>
          <a:p>
            <a:pPr marL="533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b="1" dirty="0">
                <a:latin typeface="Avenir"/>
                <a:ea typeface="Avenir"/>
                <a:cs typeface="Avenir"/>
                <a:sym typeface="Avenir"/>
              </a:rPr>
              <a:t>How is cell-cell communication reflected in single-cell RNA-seq data?</a:t>
            </a:r>
            <a:endParaRPr b="1"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Practical considerations for inference: databases, algorithms, implementations.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Understanding cell state variation in single-cell RNA-seq analyses with cell-cell communication analyses.</a:t>
            </a: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endParaRPr sz="2400" dirty="0">
              <a:solidFill>
                <a:schemeClr val="bg1">
                  <a:lumMod val="50000"/>
                </a:schemeClr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ea typeface="Avenir"/>
                <a:cs typeface="Avenir"/>
                <a:sym typeface="Avenir"/>
              </a:rPr>
              <a:t>Outlook: multicellular analyses &amp; spatial omics data.</a:t>
            </a: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Avenir"/>
              <a:sym typeface="Avenir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venir"/>
              <a:buAutoNum type="arabicPeriod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"/>
                <a:sym typeface="Avenir"/>
              </a:rPr>
              <a:t>Presenting inferred cell-cell communication.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+mj-lt"/>
              <a:buAutoNum type="arabicPeriod"/>
            </a:pPr>
            <a:endParaRPr sz="24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odays talk">
            <a:extLst>
              <a:ext uri="{FF2B5EF4-FFF2-40B4-BE49-F238E27FC236}">
                <a16:creationId xmlns:a16="http://schemas.microsoft.com/office/drawing/2014/main" id="{3E34D062-D425-C3DC-8C64-89FF2B53748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Module 4 – cell-cell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316832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Armingol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4C1AE0-B544-A951-7002-A53963D90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46" y="1256250"/>
            <a:ext cx="8236415" cy="5356766"/>
          </a:xfrm>
          <a:prstGeom prst="rect">
            <a:avLst/>
          </a:prstGeom>
        </p:spPr>
      </p:pic>
      <p:sp>
        <p:nvSpPr>
          <p:cNvPr id="3" name="Todays talk">
            <a:extLst>
              <a:ext uri="{FF2B5EF4-FFF2-40B4-BE49-F238E27FC236}">
                <a16:creationId xmlns:a16="http://schemas.microsoft.com/office/drawing/2014/main" id="{AB6FB0D3-819E-AC23-6F36-0D7967DED9F8}"/>
              </a:ext>
            </a:extLst>
          </p:cNvPr>
          <p:cNvSpPr txBox="1">
            <a:spLocks/>
          </p:cNvSpPr>
          <p:nvPr/>
        </p:nvSpPr>
        <p:spPr>
          <a:xfrm>
            <a:off x="0" y="-18258"/>
            <a:ext cx="12112546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How is cell-cell communication reflected in </a:t>
            </a:r>
            <a:r>
              <a:rPr lang="en-US" sz="3200" dirty="0" err="1"/>
              <a:t>scRNA</a:t>
            </a:r>
            <a:r>
              <a:rPr lang="en-US" sz="3200" dirty="0"/>
              <a:t>-seq data?</a:t>
            </a:r>
          </a:p>
        </p:txBody>
      </p:sp>
    </p:spTree>
    <p:extLst>
      <p:ext uri="{BB962C8B-B14F-4D97-AF65-F5344CB8AC3E}">
        <p14:creationId xmlns:p14="http://schemas.microsoft.com/office/powerpoint/2010/main" val="4004034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/>
        </p:nvSpPr>
        <p:spPr>
          <a:xfrm>
            <a:off x="8274205" y="6555438"/>
            <a:ext cx="3838341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None/>
            </a:pPr>
            <a:r>
              <a:rPr lang="en-US" sz="1800" i="1" dirty="0"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dapted from </a:t>
            </a:r>
            <a:r>
              <a:rPr lang="en-US" sz="1800" b="0" i="1" u="none" strike="noStrike" cap="none" dirty="0" err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Armingol</a:t>
            </a:r>
            <a:r>
              <a:rPr lang="en-US" sz="1800" b="0" i="1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 et al. 2021</a:t>
            </a:r>
            <a:endParaRPr sz="1800" b="0" i="1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4C1AE0-B544-A951-7002-A53963D90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860" y="1256250"/>
            <a:ext cx="8236415" cy="5356766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D5F75-459C-0C7C-EFFD-98874A643736}"/>
              </a:ext>
            </a:extLst>
          </p:cNvPr>
          <p:cNvSpPr txBox="1">
            <a:spLocks/>
          </p:cNvSpPr>
          <p:nvPr/>
        </p:nvSpPr>
        <p:spPr>
          <a:xfrm>
            <a:off x="838201" y="1387625"/>
            <a:ext cx="5257800" cy="4789338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/>
              <a:t>cellphone DB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clustering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ligand RNA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receptor RNA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4" name="Todays talk">
            <a:extLst>
              <a:ext uri="{FF2B5EF4-FFF2-40B4-BE49-F238E27FC236}">
                <a16:creationId xmlns:a16="http://schemas.microsoft.com/office/drawing/2014/main" id="{DFE5AA70-6663-B648-C927-1D9401A8034D}"/>
              </a:ext>
            </a:extLst>
          </p:cNvPr>
          <p:cNvSpPr txBox="1">
            <a:spLocks/>
          </p:cNvSpPr>
          <p:nvPr/>
        </p:nvSpPr>
        <p:spPr>
          <a:xfrm>
            <a:off x="0" y="-18258"/>
            <a:ext cx="12112546" cy="1098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kern="1200">
                <a:solidFill>
                  <a:srgbClr val="011A99"/>
                </a:solidFill>
                <a:latin typeface="Avenir Black"/>
                <a:ea typeface="Avenir Black"/>
                <a:cs typeface="Avenir Black"/>
                <a:sym typeface="Avenir Black"/>
              </a:defRPr>
            </a:lvl1pPr>
          </a:lstStyle>
          <a:p>
            <a:r>
              <a:rPr lang="en-US" sz="3200" dirty="0"/>
              <a:t>How is cell-cell communication reflected in </a:t>
            </a:r>
            <a:r>
              <a:rPr lang="en-US" sz="3200" dirty="0" err="1"/>
              <a:t>scRNA</a:t>
            </a:r>
            <a:r>
              <a:rPr lang="en-US" sz="3200" dirty="0"/>
              <a:t>-seq data?</a:t>
            </a:r>
          </a:p>
        </p:txBody>
      </p:sp>
    </p:spTree>
    <p:extLst>
      <p:ext uri="{BB962C8B-B14F-4D97-AF65-F5344CB8AC3E}">
        <p14:creationId xmlns:p14="http://schemas.microsoft.com/office/powerpoint/2010/main" val="1074587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2191</TotalTime>
  <Words>1181</Words>
  <Application>Microsoft Macintosh PowerPoint</Application>
  <PresentationFormat>Widescreen</PresentationFormat>
  <Paragraphs>240</Paragraphs>
  <Slides>33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Trebuchet MS</vt:lpstr>
      <vt:lpstr>Avenir Book</vt:lpstr>
      <vt:lpstr>Calibri</vt:lpstr>
      <vt:lpstr>Avenir</vt:lpstr>
      <vt:lpstr>Wingdings</vt:lpstr>
      <vt:lpstr>Arial</vt:lpstr>
      <vt:lpstr>Office Theme</vt:lpstr>
      <vt:lpstr>1_Office Theme</vt:lpstr>
      <vt:lpstr>2024 Single Cell Workship Colombia  Module 4: Cell-Cell Communication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Microsoft Office User</dc:creator>
  <cp:lastModifiedBy>David Fischer</cp:lastModifiedBy>
  <cp:revision>44</cp:revision>
  <dcterms:created xsi:type="dcterms:W3CDTF">2019-02-18T00:05:57Z</dcterms:created>
  <dcterms:modified xsi:type="dcterms:W3CDTF">2024-07-13T20:46:07Z</dcterms:modified>
</cp:coreProperties>
</file>